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23"/>
  </p:notesMasterIdLst>
  <p:handoutMasterIdLst>
    <p:handoutMasterId r:id="rId24"/>
  </p:handoutMasterIdLst>
  <p:sldIdLst>
    <p:sldId id="668" r:id="rId6"/>
    <p:sldId id="657" r:id="rId7"/>
    <p:sldId id="678" r:id="rId8"/>
    <p:sldId id="683" r:id="rId9"/>
    <p:sldId id="686" r:id="rId10"/>
    <p:sldId id="675" r:id="rId11"/>
    <p:sldId id="682" r:id="rId12"/>
    <p:sldId id="685" r:id="rId13"/>
    <p:sldId id="679" r:id="rId14"/>
    <p:sldId id="676" r:id="rId15"/>
    <p:sldId id="681" r:id="rId16"/>
    <p:sldId id="687" r:id="rId17"/>
    <p:sldId id="689" r:id="rId18"/>
    <p:sldId id="691" r:id="rId19"/>
    <p:sldId id="690" r:id="rId20"/>
    <p:sldId id="672" r:id="rId21"/>
    <p:sldId id="684" r:id="rId22"/>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57"/>
            <p14:sldId id="678"/>
            <p14:sldId id="683"/>
            <p14:sldId id="686"/>
            <p14:sldId id="675"/>
            <p14:sldId id="682"/>
            <p14:sldId id="685"/>
            <p14:sldId id="679"/>
            <p14:sldId id="676"/>
            <p14:sldId id="681"/>
            <p14:sldId id="687"/>
            <p14:sldId id="689"/>
            <p14:sldId id="691"/>
            <p14:sldId id="690"/>
            <p14:sldId id="672"/>
            <p14:sldId id="684"/>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14" autoAdjust="0"/>
    <p:restoredTop sz="83190" autoAdjust="0"/>
  </p:normalViewPr>
  <p:slideViewPr>
    <p:cSldViewPr snapToGrid="0">
      <p:cViewPr varScale="1">
        <p:scale>
          <a:sx n="35" d="100"/>
          <a:sy n="35" d="100"/>
        </p:scale>
        <p:origin x="32" y="120"/>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2015-08-03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3.jpg>
</file>

<file path=ppt/media/image14.png>
</file>

<file path=ppt/media/image15.png>
</file>

<file path=ppt/media/image16.png>
</file>

<file path=ppt/media/image1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2015-08-03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a:t>
            </a:r>
            <a:r>
              <a:rPr lang="en-US" baseline="0" dirty="0" smtClean="0"/>
              <a:t> </a:t>
            </a:r>
            <a:r>
              <a:rPr lang="en-US" dirty="0" smtClean="0"/>
              <a:t>you'll start</a:t>
            </a:r>
            <a:r>
              <a:rPr lang="en-US" baseline="0" dirty="0" smtClean="0"/>
              <a:t> using in a few minutes. You'll be using a </a:t>
            </a:r>
            <a:r>
              <a:rPr lang="en-US" dirty="0" smtClean="0"/>
              <a:t>virtual workstation that is p</a:t>
            </a:r>
            <a:r>
              <a:rPr lang="en-US" sz="900" dirty="0" smtClean="0"/>
              <a:t>reconfigured with Chef tools </a:t>
            </a:r>
            <a:r>
              <a:rPr lang="en-US" dirty="0" smtClean="0"/>
              <a:t>so you can start using Chef right away.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6424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 you'll be using later in this course</a:t>
            </a:r>
            <a:r>
              <a:rPr lang="en-US" baseline="0" dirty="0" smtClean="0"/>
              <a:t>. </a:t>
            </a:r>
            <a:r>
              <a:rPr lang="en-US" dirty="0" smtClean="0"/>
              <a:t>When using this architecture, the Chef tools</a:t>
            </a:r>
            <a:r>
              <a:rPr lang="en-US" baseline="0" dirty="0" smtClean="0"/>
              <a:t> will be installed on your laptop and you'll perform your configurations locally before pushing them to the Chef server and ultimately to the nodes you will be managing.  In this way, when you complete this course </a:t>
            </a:r>
            <a:r>
              <a:rPr lang="en-US" dirty="0" smtClean="0"/>
              <a:t>you will have a code repository </a:t>
            </a:r>
            <a:r>
              <a:rPr lang="en-US" baseline="0" dirty="0" smtClean="0"/>
              <a:t>on your laptop </a:t>
            </a:r>
            <a:r>
              <a:rPr lang="en-US" dirty="0" smtClean="0"/>
              <a:t>that can be used and modified to solve real business problems.</a:t>
            </a:r>
          </a:p>
          <a:p>
            <a:r>
              <a:rPr lang="en-US" baseline="0" dirty="0" smtClean="0"/>
              <a:t>We'll discuss the items in this architecture in more detail later in this class.</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696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57879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73533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961681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 you'll be using later in this course</a:t>
            </a:r>
            <a:r>
              <a:rPr lang="en-US" baseline="0" dirty="0" smtClean="0"/>
              <a:t>. </a:t>
            </a:r>
            <a:r>
              <a:rPr lang="en-US" dirty="0" smtClean="0"/>
              <a:t>When using this architecture, the Chef tools</a:t>
            </a:r>
            <a:r>
              <a:rPr lang="en-US" baseline="0" dirty="0" smtClean="0"/>
              <a:t> will be installed on your laptop and you'll perform your configurations locally before pushing them to the Chef server and ultimately to the nodes you will be managing.  In this way, when you complete this course </a:t>
            </a:r>
            <a:r>
              <a:rPr lang="en-US" dirty="0" smtClean="0"/>
              <a:t>you will have a code repository </a:t>
            </a:r>
            <a:r>
              <a:rPr lang="en-US" baseline="0" dirty="0" smtClean="0"/>
              <a:t>on your laptop </a:t>
            </a:r>
            <a:r>
              <a:rPr lang="en-US" dirty="0" smtClean="0"/>
              <a:t>that can be used and modified to solve real business problems.</a:t>
            </a:r>
          </a:p>
          <a:p>
            <a:r>
              <a:rPr lang="en-US" baseline="0" dirty="0" smtClean="0"/>
              <a:t>We'll discuss the items in this architecture in more detail later in this class.</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554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134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215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2047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062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6961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29899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1365262" y="242027"/>
            <a:ext cx="586675" cy="594938"/>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7988999" y="8686800"/>
            <a:ext cx="241300" cy="492443"/>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25400"/>
            <a:fld id="{81D60167-4931-47E6-BA6A-407CBD079E47}" type="slidenum">
              <a:rPr lang="en-US" smtClean="0"/>
              <a:pPr marL="25400"/>
              <a:t>‹#›</a:t>
            </a:fld>
            <a:endParaRPr lang="en-US" dirty="0"/>
          </a:p>
        </p:txBody>
      </p:sp>
      <p:sp>
        <p:nvSpPr>
          <p:cNvPr id="12" name="object 41"/>
          <p:cNvSpPr txBox="1">
            <a:spLocks/>
          </p:cNvSpPr>
          <p:nvPr userDrawn="1"/>
        </p:nvSpPr>
        <p:spPr>
          <a:xfrm>
            <a:off x="7823200" y="8686800"/>
            <a:ext cx="533400" cy="25114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dirty="0" smtClean="0"/>
              <a:t>1-</a:t>
            </a:r>
            <a:endParaRPr lang="en-US" dirty="0"/>
          </a:p>
        </p:txBody>
      </p:sp>
      <p:sp>
        <p:nvSpPr>
          <p:cNvPr id="15"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1-</a:t>
            </a:r>
            <a:endParaRPr lang="en-US" sz="14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508000" y="1392148"/>
            <a:ext cx="11173968" cy="4009465"/>
          </a:xfrm>
        </p:spPr>
        <p:txBody>
          <a:bodyPr>
            <a:noAutofit/>
          </a:bodyPr>
          <a:lstStyle>
            <a:lvl1pPr>
              <a:spcAft>
                <a:spcPts val="600"/>
              </a:spcAft>
              <a:defRPr baseline="0">
                <a:solidFill>
                  <a:schemeClr val="accent3">
                    <a:lumMod val="50000"/>
                  </a:schemeClr>
                </a:solidFill>
              </a:defRPr>
            </a:lvl1pPr>
            <a:lvl2pPr>
              <a:spcAft>
                <a:spcPts val="600"/>
              </a:spcAft>
              <a:defRPr baseline="0">
                <a:solidFill>
                  <a:schemeClr val="accent3">
                    <a:lumMod val="50000"/>
                  </a:schemeClr>
                </a:solidFill>
              </a:defRPr>
            </a:lvl2pPr>
            <a:lvl3pPr>
              <a:spcAft>
                <a:spcPts val="600"/>
              </a:spcAft>
              <a:defRPr baseline="0">
                <a:solidFill>
                  <a:schemeClr val="accent3">
                    <a:lumMod val="50000"/>
                  </a:schemeClr>
                </a:solidFill>
              </a:defRPr>
            </a:lvl3pPr>
            <a:lvl4pPr>
              <a:spcAft>
                <a:spcPts val="600"/>
              </a:spcAft>
              <a:defRPr baseline="0">
                <a:solidFill>
                  <a:schemeClr val="accent3">
                    <a:lumMod val="50000"/>
                  </a:schemeClr>
                </a:solidFill>
              </a:defRPr>
            </a:lvl4pPr>
            <a:lvl5pPr>
              <a:spcAft>
                <a:spcPts val="6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endParaRPr lang="en-US" sz="127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2260314" y="1872244"/>
            <a:ext cx="8229600" cy="1003163"/>
          </a:xfrm>
        </p:spPr>
        <p:txBody>
          <a:bodyPr wrap="square" lIns="91440" tIns="91440" rIns="91440" bIns="91440" anchor="ctr" anchorCtr="0">
            <a:noAutofit/>
          </a:bodyPr>
          <a:lstStyle>
            <a:lvl1pPr>
              <a:lnSpc>
                <a:spcPct val="90000"/>
              </a:lnSpc>
              <a:defRPr sz="36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2260314" y="2588353"/>
            <a:ext cx="8229600" cy="461665"/>
          </a:xfrm>
        </p:spPr>
        <p:txBody>
          <a:bodyPr wrap="square" lIns="91440" tIns="91440" rIns="91440" bIns="91440">
            <a:spAutoFit/>
          </a:bodyPr>
          <a:lstStyle>
            <a:lvl1pPr marL="0" indent="0" algn="l">
              <a:lnSpc>
                <a:spcPct val="90000"/>
              </a:lnSpc>
              <a:spcBef>
                <a:spcPts val="0"/>
              </a:spcBef>
              <a:buNone/>
              <a:defRPr sz="20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2260314" y="3140336"/>
            <a:ext cx="8229600" cy="430887"/>
          </a:xfrm>
        </p:spPr>
        <p:txBody>
          <a:bodyPr wrap="square" lIns="91440" tIns="91440" rIns="91440" bIns="91440">
            <a:spAutoFit/>
          </a:bodyPr>
          <a:lstStyle>
            <a:lvl1pPr marL="0" indent="0">
              <a:buNone/>
              <a:defRPr sz="16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 Workstation</a:t>
            </a:r>
            <a:endParaRPr lang="en-US" dirty="0"/>
          </a:p>
        </p:txBody>
      </p:sp>
      <p:sp>
        <p:nvSpPr>
          <p:cNvPr id="16" name="Content Placeholder 3"/>
          <p:cNvSpPr>
            <a:spLocks noGrp="1"/>
          </p:cNvSpPr>
          <p:nvPr>
            <p:ph sz="quarter" idx="10" hasCustomPrompt="1"/>
          </p:nvPr>
        </p:nvSpPr>
        <p:spPr>
          <a:xfrm>
            <a:off x="840828" y="1736971"/>
            <a:ext cx="10817770" cy="4386817"/>
          </a:xfrm>
          <a:solidFill>
            <a:schemeClr val="accent4">
              <a:lumMod val="50000"/>
            </a:schemeClr>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1"/>
            <a:ext cx="10816896" cy="547339"/>
          </a:xfrm>
          <a:solidFill>
            <a:schemeClr val="accent4">
              <a:lumMod val="50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3"/>
          <a:stretch>
            <a:fillRect/>
          </a:stretch>
        </p:blipFill>
        <p:spPr>
          <a:xfrm>
            <a:off x="183954" y="1074821"/>
            <a:ext cx="528112" cy="403418"/>
          </a:xfrm>
          <a:prstGeom prst="rect">
            <a:avLst/>
          </a:prstGeom>
        </p:spPr>
      </p:pic>
      <p:sp>
        <p:nvSpPr>
          <p:cNvPr id="11" name="TextBox 10"/>
          <p:cNvSpPr txBox="1"/>
          <p:nvPr userDrawn="1"/>
        </p:nvSpPr>
        <p:spPr bwMode="white">
          <a:xfrm>
            <a:off x="193524" y="1619794"/>
            <a:ext cx="507999" cy="4572000"/>
          </a:xfrm>
          <a:prstGeom prst="rect">
            <a:avLst/>
          </a:prstGeom>
        </p:spPr>
        <p:txBody>
          <a:bodyPr vert="horz" wrap="square" lIns="91440" tIns="91440" rIns="91440" bIns="91440" rtlCol="0" anchor="ctr">
            <a:normAutofit lnSpcReduction="10000"/>
          </a:bodyPr>
          <a:lstStyle/>
          <a:p>
            <a:pPr algn="ctr"/>
            <a:r>
              <a:rPr lang="en-US" sz="2800" b="0" dirty="0" smtClean="0">
                <a:solidFill>
                  <a:schemeClr val="tx1">
                    <a:lumMod val="60000"/>
                    <a:lumOff val="40000"/>
                  </a:schemeClr>
                </a:solidFill>
                <a:latin typeface="Inconsolata"/>
                <a:cs typeface="Inconsolata"/>
              </a:rPr>
              <a:t>workstation</a:t>
            </a:r>
          </a:p>
        </p:txBody>
      </p:sp>
      <p:cxnSp>
        <p:nvCxnSpPr>
          <p:cNvPr id="9" name="Straight Connector 8"/>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2"/>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5811520" y="6512560"/>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1-</a:t>
            </a:r>
            <a:endParaRPr lang="en-US" sz="14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691819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155393"/>
          </a:xfrm>
          <a:prstGeom prst="rect">
            <a:avLst/>
          </a:prstGeom>
          <a:noFill/>
          <a:ln>
            <a:noFill/>
          </a:ln>
          <a:effectLst/>
        </p:spPr>
        <p:txBody>
          <a:bodyPr vert="horz" wrap="square" lIns="91440" tIns="91440" rIns="91440" bIns="91440" rtlCol="0" anchor="ctr">
            <a:noAutofit/>
          </a:bodyPr>
          <a:lstStyle/>
          <a:p>
            <a:r>
              <a:rPr lang="en-US" sz="8000" b="0" cap="none" spc="0" dirty="0" smtClean="0">
                <a:ln w="18415" cmpd="sng">
                  <a:solidFill>
                    <a:srgbClr val="FFFFFF"/>
                  </a:solidFill>
                  <a:prstDash val="solid"/>
                </a:ln>
                <a:solidFill>
                  <a:schemeClr val="bg1">
                    <a:lumMod val="6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1357234" y="6134093"/>
            <a:ext cx="712847" cy="779693"/>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Fundamentals</a:t>
            </a:r>
            <a:endParaRPr lang="en-US" dirty="0"/>
          </a:p>
        </p:txBody>
      </p:sp>
      <p:sp>
        <p:nvSpPr>
          <p:cNvPr id="3" name="Subtitle 2"/>
          <p:cNvSpPr>
            <a:spLocks noGrp="1"/>
          </p:cNvSpPr>
          <p:nvPr>
            <p:ph type="subTitle" idx="1"/>
          </p:nvPr>
        </p:nvSpPr>
        <p:spPr bwMode="auto"/>
        <p:txBody>
          <a:bodyPr/>
          <a:lstStyle/>
          <a:p>
            <a:r>
              <a:rPr lang="en-US" dirty="0" smtClean="0"/>
              <a:t>Introduction</a:t>
            </a:r>
            <a:endParaRPr lang="en-US" dirty="0"/>
          </a:p>
        </p:txBody>
      </p:sp>
      <p:sp>
        <p:nvSpPr>
          <p:cNvPr id="7" name="Footer Placeholder 2"/>
          <p:cNvSpPr>
            <a:spLocks noGrp="1"/>
          </p:cNvSpPr>
          <p:nvPr>
            <p:ph type="ftr" sz="quarter" idx="10"/>
          </p:nvPr>
        </p:nvSpPr>
        <p:spPr>
          <a:xfrm>
            <a:off x="243299" y="6445722"/>
            <a:ext cx="4261465" cy="380667"/>
          </a:xfrm>
        </p:spPr>
        <p:txBody>
          <a:bodyPr/>
          <a:lstStyle/>
          <a:p>
            <a:pPr algn="l"/>
            <a:r>
              <a:rPr lang="en-US" sz="1200" dirty="0" smtClean="0">
                <a:solidFill>
                  <a:srgbClr val="7D868C"/>
                </a:solidFill>
              </a:rPr>
              <a:t>©2015 Chef Software Inc.</a:t>
            </a:r>
            <a:endParaRPr lang="en-US" sz="1200" dirty="0">
              <a:solidFill>
                <a:srgbClr val="7D868C"/>
              </a:solidFill>
            </a:endParaRPr>
          </a:p>
        </p:txBody>
      </p:sp>
      <p:sp>
        <p:nvSpPr>
          <p:cNvPr id="6" name="Footer Placeholder 2"/>
          <p:cNvSpPr>
            <a:spLocks noGrp="1"/>
          </p:cNvSpPr>
          <p:nvPr>
            <p:ph type="ftr" sz="quarter" idx="10"/>
          </p:nvPr>
        </p:nvSpPr>
        <p:spPr>
          <a:xfrm>
            <a:off x="4710814" y="6429999"/>
            <a:ext cx="2770373" cy="369332"/>
          </a:xfrm>
        </p:spPr>
        <p:txBody>
          <a:bodyPr/>
          <a:lstStyle/>
          <a:p>
            <a:pPr algn="ctr"/>
            <a:r>
              <a:rPr lang="en-US" sz="1200" dirty="0" smtClean="0">
                <a:solidFill>
                  <a:srgbClr val="7D868C"/>
                </a:solidFill>
              </a:rPr>
              <a:t>Course v3.0</a:t>
            </a:r>
            <a:endParaRPr lang="en-US" sz="1200" dirty="0">
              <a:solidFill>
                <a:srgbClr val="7D868C"/>
              </a:solidFill>
            </a:endParaRP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1</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7198" y="4490707"/>
            <a:ext cx="1282082" cy="938484"/>
          </a:xfrm>
          <a:prstGeom prst="rect">
            <a:avLst/>
          </a:prstGeom>
        </p:spPr>
      </p:pic>
      <p:cxnSp>
        <p:nvCxnSpPr>
          <p:cNvPr id="9" name="Straight Arrow Connector 8"/>
          <p:cNvCxnSpPr/>
          <p:nvPr/>
        </p:nvCxnSpPr>
        <p:spPr>
          <a:xfrm flipH="1">
            <a:off x="5669280" y="2984795"/>
            <a:ext cx="1114747" cy="1266363"/>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11" name="Text Placeholder 2"/>
          <p:cNvSpPr txBox="1">
            <a:spLocks/>
          </p:cNvSpPr>
          <p:nvPr/>
        </p:nvSpPr>
        <p:spPr bwMode="white">
          <a:xfrm>
            <a:off x="3721768" y="5557527"/>
            <a:ext cx="2759243" cy="514178"/>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Your Laptop</a:t>
            </a:r>
            <a:endParaRPr lang="en-US" sz="2000" dirty="0"/>
          </a:p>
          <a:p>
            <a:endParaRPr lang="en-US" sz="2000" dirty="0" smtClean="0"/>
          </a:p>
          <a:p>
            <a:endParaRPr lang="en-US" dirty="0"/>
          </a:p>
          <a:p>
            <a:endParaRPr lang="en-US" dirty="0"/>
          </a:p>
        </p:txBody>
      </p:sp>
      <p:sp>
        <p:nvSpPr>
          <p:cNvPr id="12" name="Text Placeholder 2"/>
          <p:cNvSpPr txBox="1">
            <a:spLocks/>
          </p:cNvSpPr>
          <p:nvPr/>
        </p:nvSpPr>
        <p:spPr bwMode="white">
          <a:xfrm>
            <a:off x="6853373" y="3108735"/>
            <a:ext cx="2695105" cy="1381972"/>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Virtual Workstation</a:t>
            </a:r>
          </a:p>
          <a:p>
            <a:pPr algn="ctr"/>
            <a:r>
              <a:rPr lang="en-US" sz="2000" dirty="0" smtClean="0"/>
              <a:t>Preconfigured with Chef tools</a:t>
            </a:r>
            <a:endParaRPr lang="en-US" sz="2000" dirty="0"/>
          </a:p>
          <a:p>
            <a:endParaRPr lang="en-US" sz="2000" dirty="0"/>
          </a:p>
          <a:p>
            <a:endParaRPr lang="en-US" sz="2000" dirty="0" smtClean="0"/>
          </a:p>
          <a:p>
            <a:endParaRPr lang="en-US" dirty="0"/>
          </a:p>
          <a:p>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5873" y="1555241"/>
            <a:ext cx="1613720" cy="1720560"/>
          </a:xfrm>
          <a:prstGeom prst="rect">
            <a:avLst/>
          </a:prstGeom>
        </p:spPr>
      </p:pic>
    </p:spTree>
    <p:extLst>
      <p:ext uri="{BB962C8B-B14F-4D97-AF65-F5344CB8AC3E}">
        <p14:creationId xmlns:p14="http://schemas.microsoft.com/office/powerpoint/2010/main" val="2854555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2</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7198" y="4490707"/>
            <a:ext cx="1282082" cy="938484"/>
          </a:xfrm>
          <a:prstGeom prst="rect">
            <a:avLst/>
          </a:prstGeom>
        </p:spPr>
      </p:pic>
      <p:sp>
        <p:nvSpPr>
          <p:cNvPr id="14" name="Text Placeholder 2"/>
          <p:cNvSpPr txBox="1">
            <a:spLocks/>
          </p:cNvSpPr>
          <p:nvPr/>
        </p:nvSpPr>
        <p:spPr bwMode="white">
          <a:xfrm>
            <a:off x="6853373" y="3108735"/>
            <a:ext cx="1648653" cy="39057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Chef Server</a:t>
            </a:r>
            <a:endParaRPr lang="en-US" sz="2000" dirty="0"/>
          </a:p>
          <a:p>
            <a:endParaRPr lang="en-US" sz="2000" dirty="0"/>
          </a:p>
          <a:p>
            <a:endParaRPr lang="en-US" sz="2000" dirty="0" smtClean="0"/>
          </a:p>
          <a:p>
            <a:endParaRPr lang="en-US" dirty="0"/>
          </a:p>
          <a:p>
            <a:endParaRPr lang="en-US" dirty="0"/>
          </a:p>
        </p:txBody>
      </p:sp>
      <p:sp>
        <p:nvSpPr>
          <p:cNvPr id="15" name="Text Placeholder 2"/>
          <p:cNvSpPr txBox="1">
            <a:spLocks/>
          </p:cNvSpPr>
          <p:nvPr/>
        </p:nvSpPr>
        <p:spPr bwMode="white">
          <a:xfrm>
            <a:off x="4203912" y="5548657"/>
            <a:ext cx="1648653" cy="490727"/>
          </a:xfrm>
          <a:prstGeom prst="rect">
            <a:avLst/>
          </a:prstGeom>
        </p:spPr>
        <p:txBody>
          <a:bodyPr vert="horz" wrap="square" lIns="0" tIns="0" rIns="0" bIns="0" rtlCol="0">
            <a:normAutofit fontScale="9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Your Local Workstation</a:t>
            </a:r>
            <a:endParaRPr lang="en-US" sz="2000" dirty="0"/>
          </a:p>
          <a:p>
            <a:endParaRPr lang="en-US" sz="2000" dirty="0"/>
          </a:p>
          <a:p>
            <a:endParaRPr lang="en-US" sz="2000" dirty="0" smtClean="0"/>
          </a:p>
          <a:p>
            <a:endParaRPr lang="en-US" dirty="0"/>
          </a:p>
          <a:p>
            <a:endParaRPr lang="en-US" dirty="0"/>
          </a:p>
        </p:txBody>
      </p:sp>
      <p:sp>
        <p:nvSpPr>
          <p:cNvPr id="18" name="Text Placeholder 2"/>
          <p:cNvSpPr txBox="1">
            <a:spLocks/>
          </p:cNvSpPr>
          <p:nvPr/>
        </p:nvSpPr>
        <p:spPr bwMode="white">
          <a:xfrm>
            <a:off x="9784470" y="5648805"/>
            <a:ext cx="1648653" cy="39057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Nodes</a:t>
            </a:r>
            <a:endParaRPr lang="en-US" sz="2000" dirty="0"/>
          </a:p>
          <a:p>
            <a:endParaRPr lang="en-US" sz="2000" dirty="0"/>
          </a:p>
          <a:p>
            <a:endParaRPr lang="en-US" sz="2000" dirty="0" smtClean="0"/>
          </a:p>
          <a:p>
            <a:endParaRPr lang="en-US" dirty="0"/>
          </a:p>
          <a:p>
            <a:endParaRPr lang="en-US" dirty="0"/>
          </a:p>
        </p:txBody>
      </p:sp>
      <p:grpSp>
        <p:nvGrpSpPr>
          <p:cNvPr id="19" name="Group 18"/>
          <p:cNvGrpSpPr/>
          <p:nvPr/>
        </p:nvGrpSpPr>
        <p:grpSpPr>
          <a:xfrm>
            <a:off x="9943784" y="4071770"/>
            <a:ext cx="1025227" cy="1424635"/>
            <a:chOff x="9289520" y="4376570"/>
            <a:chExt cx="1025227" cy="1424635"/>
          </a:xfrm>
        </p:grpSpPr>
        <p:pic>
          <p:nvPicPr>
            <p:cNvPr id="20"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9520" y="43765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1920" y="45289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4320" y="4681370"/>
              <a:ext cx="720427" cy="1119835"/>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4" name="Straight Arrow Connector 23"/>
          <p:cNvCxnSpPr/>
          <p:nvPr/>
        </p:nvCxnSpPr>
        <p:spPr>
          <a:xfrm flipV="1">
            <a:off x="5460274" y="2842193"/>
            <a:ext cx="1374391" cy="1648515"/>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a:off x="8344311" y="2756263"/>
            <a:ext cx="1599473" cy="131550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28" name="Picture 2" descr="http://www.clipartpal.com/_thumbs/pd/computer/hardware/server_123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6840" y="1592772"/>
            <a:ext cx="1355230" cy="1368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5346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To ensure the </a:t>
            </a:r>
            <a:r>
              <a:rPr lang="en-US" sz="2800" dirty="0" smtClean="0"/>
              <a:t>smoothest </a:t>
            </a:r>
            <a:r>
              <a:rPr lang="en-US" sz="2800" dirty="0"/>
              <a:t>setup </a:t>
            </a:r>
            <a:r>
              <a:rPr lang="en-US" sz="2800" dirty="0" smtClean="0"/>
              <a:t>experience, </a:t>
            </a:r>
            <a:r>
              <a:rPr lang="en-US" sz="2800" dirty="0"/>
              <a:t>we will be using a virtual machine with all the necessary tools </a:t>
            </a:r>
            <a:r>
              <a:rPr lang="en-US" sz="2800" dirty="0" smtClean="0"/>
              <a:t>installed</a:t>
            </a:r>
          </a:p>
          <a:p>
            <a:endParaRPr lang="en-US" sz="2800" dirty="0"/>
          </a:p>
          <a:p>
            <a:r>
              <a:rPr lang="en-US" sz="2800" dirty="0" smtClean="0"/>
              <a:t>Around the end of Day 1, we </a:t>
            </a:r>
            <a:r>
              <a:rPr lang="en-US" sz="2800" dirty="0"/>
              <a:t>will have an </a:t>
            </a:r>
            <a:r>
              <a:rPr lang="en-US" sz="2800" dirty="0" smtClean="0"/>
              <a:t>Install Fest</a:t>
            </a:r>
          </a:p>
          <a:p>
            <a:pPr lvl="1"/>
            <a:r>
              <a:rPr lang="en-US" sz="2400" dirty="0" smtClean="0"/>
              <a:t>During </a:t>
            </a:r>
            <a:r>
              <a:rPr lang="en-US" sz="2400" dirty="0"/>
              <a:t>that time we will install all the necessary tools on your </a:t>
            </a:r>
            <a:r>
              <a:rPr lang="en-US" sz="2400" dirty="0" smtClean="0"/>
              <a:t>workstation (your laptop)  </a:t>
            </a:r>
            <a:r>
              <a:rPr lang="en-US" sz="2400" dirty="0"/>
              <a:t>and troubleshoot any installation issues you may experience</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SSH Into the Remote Workstation</a:t>
            </a:r>
            <a:endParaRPr lang="en-US" dirty="0"/>
          </a:p>
        </p:txBody>
      </p:sp>
      <p:sp>
        <p:nvSpPr>
          <p:cNvPr id="5" name="Content Placeholder 4"/>
          <p:cNvSpPr>
            <a:spLocks noGrp="1"/>
          </p:cNvSpPr>
          <p:nvPr>
            <p:ph sz="quarter" idx="10"/>
          </p:nvPr>
        </p:nvSpPr>
        <p:spPr>
          <a:xfrm>
            <a:off x="840828" y="1736971"/>
            <a:ext cx="10817770" cy="418191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ssh</a:t>
            </a:r>
            <a:r>
              <a:rPr lang="en-US" dirty="0" smtClean="0"/>
              <a:t> ADDRESS -l chef</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588337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SSH Into the Remote Workstation</a:t>
            </a:r>
            <a:endParaRPr lang="en-US" dirty="0"/>
          </a:p>
        </p:txBody>
      </p:sp>
      <p:sp>
        <p:nvSpPr>
          <p:cNvPr id="5" name="Content Placeholder 4"/>
          <p:cNvSpPr>
            <a:spLocks noGrp="1"/>
          </p:cNvSpPr>
          <p:nvPr>
            <p:ph sz="quarter" idx="10"/>
          </p:nvPr>
        </p:nvSpPr>
        <p:spPr>
          <a:xfrm>
            <a:off x="840828" y="1736971"/>
            <a:ext cx="10817770" cy="418191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ssh</a:t>
            </a:r>
            <a:r>
              <a:rPr lang="en-US" dirty="0" smtClean="0"/>
              <a:t> ADDRESS -l chef</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4008673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The chef user has been granted password-less </a:t>
            </a:r>
            <a:r>
              <a:rPr lang="en-US" sz="2800" dirty="0" err="1"/>
              <a:t>sudoers</a:t>
            </a:r>
            <a:r>
              <a:rPr lang="en-US" sz="2800" dirty="0"/>
              <a:t> </a:t>
            </a:r>
            <a:r>
              <a:rPr lang="en-US" sz="2800" dirty="0" smtClean="0"/>
              <a:t>access </a:t>
            </a:r>
            <a:endParaRPr lang="en-US" sz="2800" dirty="0"/>
          </a:p>
          <a:p>
            <a:endParaRPr lang="en-US" sz="2800" dirty="0"/>
          </a:p>
          <a:p>
            <a:r>
              <a:rPr lang="en-US" sz="2800" dirty="0"/>
              <a:t>The following software is </a:t>
            </a:r>
            <a:r>
              <a:rPr lang="en-US" sz="2800" dirty="0" smtClean="0"/>
              <a:t>installed on the remote workstation:</a:t>
            </a:r>
          </a:p>
          <a:p>
            <a:pPr marL="574675" lvl="1" indent="-342900">
              <a:buFont typeface="Arial" panose="020B0604020202020204" pitchFamily="34" charset="0"/>
              <a:buChar char="•"/>
            </a:pPr>
            <a:r>
              <a:rPr lang="de-DE" sz="2400" dirty="0"/>
              <a:t>Chef DK</a:t>
            </a:r>
          </a:p>
          <a:p>
            <a:pPr marL="574675" lvl="1" indent="-342900">
              <a:buFont typeface="Arial" panose="020B0604020202020204" pitchFamily="34" charset="0"/>
              <a:buChar char="•"/>
            </a:pPr>
            <a:r>
              <a:rPr lang="de-DE" sz="2400" dirty="0"/>
              <a:t>Docker</a:t>
            </a:r>
          </a:p>
          <a:p>
            <a:pPr marL="574675" lvl="1" indent="-342900">
              <a:buFont typeface="Arial" panose="020B0604020202020204" pitchFamily="34" charset="0"/>
              <a:buChar char="•"/>
            </a:pPr>
            <a:r>
              <a:rPr lang="de-DE" sz="2400"/>
              <a:t>kitchen-docker </a:t>
            </a:r>
            <a:r>
              <a:rPr lang="de-DE" sz="2400" smtClean="0"/>
              <a:t>gem</a:t>
            </a:r>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72896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17</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2</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7198" y="4490707"/>
            <a:ext cx="1282082" cy="938484"/>
          </a:xfrm>
          <a:prstGeom prst="rect">
            <a:avLst/>
          </a:prstGeom>
        </p:spPr>
      </p:pic>
      <p:sp>
        <p:nvSpPr>
          <p:cNvPr id="14" name="Text Placeholder 2"/>
          <p:cNvSpPr txBox="1">
            <a:spLocks/>
          </p:cNvSpPr>
          <p:nvPr/>
        </p:nvSpPr>
        <p:spPr bwMode="white">
          <a:xfrm>
            <a:off x="6853373" y="3108735"/>
            <a:ext cx="1648653" cy="39057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Chef Server</a:t>
            </a:r>
            <a:endParaRPr lang="en-US" sz="2000" dirty="0"/>
          </a:p>
          <a:p>
            <a:endParaRPr lang="en-US" sz="2000" dirty="0"/>
          </a:p>
          <a:p>
            <a:endParaRPr lang="en-US" sz="2000" dirty="0" smtClean="0"/>
          </a:p>
          <a:p>
            <a:endParaRPr lang="en-US" dirty="0"/>
          </a:p>
          <a:p>
            <a:endParaRPr lang="en-US" dirty="0"/>
          </a:p>
        </p:txBody>
      </p:sp>
      <p:sp>
        <p:nvSpPr>
          <p:cNvPr id="15" name="Text Placeholder 2"/>
          <p:cNvSpPr txBox="1">
            <a:spLocks/>
          </p:cNvSpPr>
          <p:nvPr/>
        </p:nvSpPr>
        <p:spPr bwMode="white">
          <a:xfrm>
            <a:off x="4203912" y="5548657"/>
            <a:ext cx="1648653" cy="490727"/>
          </a:xfrm>
          <a:prstGeom prst="rect">
            <a:avLst/>
          </a:prstGeom>
        </p:spPr>
        <p:txBody>
          <a:bodyPr vert="horz" wrap="square" lIns="0" tIns="0" rIns="0" bIns="0" rtlCol="0">
            <a:normAutofit fontScale="9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Your Local Workstation</a:t>
            </a:r>
            <a:endParaRPr lang="en-US" sz="2000" dirty="0"/>
          </a:p>
          <a:p>
            <a:endParaRPr lang="en-US" sz="2000" dirty="0"/>
          </a:p>
          <a:p>
            <a:endParaRPr lang="en-US" sz="2000" dirty="0" smtClean="0"/>
          </a:p>
          <a:p>
            <a:endParaRPr lang="en-US" dirty="0"/>
          </a:p>
          <a:p>
            <a:endParaRPr lang="en-US" dirty="0"/>
          </a:p>
        </p:txBody>
      </p:sp>
      <p:pic>
        <p:nvPicPr>
          <p:cNvPr id="16" name="Picture 2" descr="Server Database Clip Ar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92562" y="1693946"/>
            <a:ext cx="1490938" cy="1166821"/>
          </a:xfrm>
          <a:prstGeom prst="rect">
            <a:avLst/>
          </a:prstGeom>
          <a:noFill/>
          <a:extLst>
            <a:ext uri="{909E8E84-426E-40DD-AFC4-6F175D3DCCD1}">
              <a14:hiddenFill xmlns:a14="http://schemas.microsoft.com/office/drawing/2010/main">
                <a:solidFill>
                  <a:srgbClr val="FFFFFF"/>
                </a:solidFill>
              </a14:hiddenFill>
            </a:ext>
          </a:extLst>
        </p:spPr>
      </p:pic>
      <p:sp>
        <p:nvSpPr>
          <p:cNvPr id="18" name="Text Placeholder 2"/>
          <p:cNvSpPr txBox="1">
            <a:spLocks/>
          </p:cNvSpPr>
          <p:nvPr/>
        </p:nvSpPr>
        <p:spPr bwMode="white">
          <a:xfrm>
            <a:off x="9784470" y="5648805"/>
            <a:ext cx="1648653" cy="39057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Nodes</a:t>
            </a:r>
            <a:endParaRPr lang="en-US" sz="2000" dirty="0"/>
          </a:p>
          <a:p>
            <a:endParaRPr lang="en-US" sz="2000" dirty="0"/>
          </a:p>
          <a:p>
            <a:endParaRPr lang="en-US" sz="2000" dirty="0" smtClean="0"/>
          </a:p>
          <a:p>
            <a:endParaRPr lang="en-US" dirty="0"/>
          </a:p>
          <a:p>
            <a:endParaRPr lang="en-US" dirty="0"/>
          </a:p>
        </p:txBody>
      </p:sp>
      <p:grpSp>
        <p:nvGrpSpPr>
          <p:cNvPr id="19" name="Group 18"/>
          <p:cNvGrpSpPr/>
          <p:nvPr/>
        </p:nvGrpSpPr>
        <p:grpSpPr>
          <a:xfrm>
            <a:off x="9943784" y="4071770"/>
            <a:ext cx="1025227" cy="1424635"/>
            <a:chOff x="9289520" y="4376570"/>
            <a:chExt cx="1025227" cy="1424635"/>
          </a:xfrm>
        </p:grpSpPr>
        <p:pic>
          <p:nvPicPr>
            <p:cNvPr id="20" name="Picture 6" descr="http://images.clipartpanda.com/server-clipart-1313181674_Clipart_Fre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289520" y="43765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http://images.clipartpanda.com/server-clipart-1313181674_Clipart_Fre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441920" y="45289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http://images.clipartpanda.com/server-clipart-1313181674_Clipart_Fre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594320" y="4681370"/>
              <a:ext cx="720427" cy="1119835"/>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4" name="Straight Arrow Connector 23"/>
          <p:cNvCxnSpPr/>
          <p:nvPr/>
        </p:nvCxnSpPr>
        <p:spPr>
          <a:xfrm flipV="1">
            <a:off x="5460274" y="2842193"/>
            <a:ext cx="1374391" cy="1648515"/>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a:off x="8344311" y="2756263"/>
            <a:ext cx="1599473" cy="131550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785021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Introduce Yourselves</a:t>
            </a:r>
            <a:endParaRPr lang="en-US" dirty="0"/>
          </a:p>
        </p:txBody>
      </p:sp>
      <p:sp>
        <p:nvSpPr>
          <p:cNvPr id="22" name="Footer Placeholder 21"/>
          <p:cNvSpPr>
            <a:spLocks noGrp="1"/>
          </p:cNvSpPr>
          <p:nvPr>
            <p:ph type="ftr" sz="quarter" idx="10"/>
          </p:nvPr>
        </p:nvSpPr>
        <p:spPr/>
        <p:txBody>
          <a:bodyPr/>
          <a:lstStyle/>
          <a:p>
            <a:r>
              <a:rPr lang="en-US" smtClean="0"/>
              <a:t>©2015 Chef Software Inc.</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mtClean="0"/>
              <a:t>Name</a:t>
            </a:r>
          </a:p>
          <a:p>
            <a:pPr lvl="1"/>
            <a:r>
              <a:rPr lang="en-US" smtClean="0"/>
              <a:t>Current job role</a:t>
            </a:r>
          </a:p>
          <a:p>
            <a:pPr lvl="1"/>
            <a:r>
              <a:rPr lang="en-US" smtClean="0"/>
              <a:t>Previous job roles/background</a:t>
            </a:r>
          </a:p>
          <a:p>
            <a:pPr lvl="1"/>
            <a:r>
              <a:rPr lang="en-US" smtClean="0"/>
              <a:t>Experience with Chef and/or config management</a:t>
            </a:r>
          </a:p>
          <a:p>
            <a:pPr lvl="1"/>
            <a:r>
              <a:rPr lang="en-US" smtClean="0"/>
              <a:t>Favorite Text Editor</a:t>
            </a:r>
          </a:p>
          <a:p>
            <a:pPr lvl="1"/>
            <a:r>
              <a:rPr lang="en-US" smtClean="0"/>
              <a:t>Windows or Linux</a:t>
            </a:r>
            <a:endParaRPr lang="en-US" dirty="0"/>
          </a:p>
        </p:txBody>
      </p:sp>
    </p:spTree>
    <p:extLst>
      <p:ext uri="{BB962C8B-B14F-4D97-AF65-F5344CB8AC3E}">
        <p14:creationId xmlns:p14="http://schemas.microsoft.com/office/powerpoint/2010/main" val="2197671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Expectations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You will leave this </a:t>
            </a:r>
            <a:r>
              <a:rPr lang="en-US" dirty="0" smtClean="0"/>
              <a:t>class with </a:t>
            </a:r>
            <a:r>
              <a:rPr lang="en-US" dirty="0"/>
              <a:t>a basic </a:t>
            </a:r>
            <a:r>
              <a:rPr lang="en-US" dirty="0" smtClean="0"/>
              <a:t>understanding </a:t>
            </a:r>
            <a:r>
              <a:rPr lang="en-US" dirty="0"/>
              <a:t>of Chef's core components, </a:t>
            </a:r>
            <a:r>
              <a:rPr lang="en-US" dirty="0" smtClean="0"/>
              <a:t>architecture</a:t>
            </a:r>
            <a:r>
              <a:rPr lang="en-US" dirty="0"/>
              <a:t>, commonly used tools, and basic troubleshooting </a:t>
            </a:r>
            <a:r>
              <a:rPr lang="en-US" dirty="0" smtClean="0"/>
              <a:t>methods</a:t>
            </a:r>
            <a:endParaRPr lang="en-US" dirty="0"/>
          </a:p>
          <a:p>
            <a:pPr lvl="1"/>
            <a:endParaRPr lang="en-US" dirty="0"/>
          </a:p>
          <a:p>
            <a:pPr lvl="1"/>
            <a:r>
              <a:rPr lang="en-US" dirty="0"/>
              <a:t>You bring with you your own domain expertise and problems. Chef is a framework for solving those problems. Our job is to teach you how to express solutions to your problems with Chef.</a:t>
            </a:r>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376116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508000" y="1047377"/>
            <a:ext cx="11173968" cy="451397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course, you should be able to</a:t>
            </a:r>
          </a:p>
          <a:p>
            <a:pPr marL="688975" lvl="1" indent="-457200">
              <a:buFont typeface="Wingdings" panose="05000000000000000000" pitchFamily="2" charset="2"/>
              <a:buChar char="Ø"/>
            </a:pPr>
            <a:r>
              <a:rPr lang="en-US" dirty="0" smtClean="0"/>
              <a:t>Use Chef Resources to define the state of your system</a:t>
            </a:r>
          </a:p>
          <a:p>
            <a:pPr marL="688975" lvl="1" indent="-457200">
              <a:buFont typeface="Wingdings" panose="05000000000000000000" pitchFamily="2" charset="2"/>
              <a:buChar char="Ø"/>
            </a:pPr>
            <a:r>
              <a:rPr lang="en-US" dirty="0" smtClean="0"/>
              <a:t>Write and use Chef recipes and cookbooks</a:t>
            </a:r>
          </a:p>
          <a:p>
            <a:pPr marL="688975" lvl="1" indent="-457200">
              <a:buFont typeface="Wingdings" panose="05000000000000000000" pitchFamily="2" charset="2"/>
              <a:buChar char="Ø"/>
            </a:pPr>
            <a:r>
              <a:rPr lang="en-US" dirty="0" smtClean="0"/>
              <a:t>Automate testing of cookbooks</a:t>
            </a:r>
          </a:p>
          <a:p>
            <a:pPr marL="688975" lvl="1" indent="-457200">
              <a:buFont typeface="Wingdings" panose="05000000000000000000" pitchFamily="2" charset="2"/>
              <a:buChar char="Ø"/>
            </a:pPr>
            <a:r>
              <a:rPr lang="en-US" dirty="0" smtClean="0"/>
              <a:t>Manage multiple nodes with Chef Server</a:t>
            </a:r>
          </a:p>
          <a:p>
            <a:pPr marL="688975" lvl="1" indent="-457200">
              <a:buFont typeface="Wingdings" panose="05000000000000000000" pitchFamily="2" charset="2"/>
              <a:buChar char="Ø"/>
            </a:pPr>
            <a:r>
              <a:rPr lang="en-US" dirty="0" smtClean="0"/>
              <a:t>Create Organizations</a:t>
            </a:r>
          </a:p>
          <a:p>
            <a:pPr marL="688975" lvl="1" indent="-457200">
              <a:buFont typeface="Wingdings" panose="05000000000000000000" pitchFamily="2" charset="2"/>
              <a:buChar char="Ø"/>
            </a:pPr>
            <a:r>
              <a:rPr lang="en-US" dirty="0" smtClean="0"/>
              <a:t>Bootstrap a node</a:t>
            </a:r>
          </a:p>
          <a:p>
            <a:pPr marL="688975" lvl="1" indent="-457200">
              <a:buFont typeface="Wingdings" panose="05000000000000000000" pitchFamily="2" charset="2"/>
              <a:buChar char="Ø"/>
            </a:pPr>
            <a:r>
              <a:rPr lang="en-US" dirty="0" smtClean="0"/>
              <a:t>Assign Roles to nodes</a:t>
            </a:r>
          </a:p>
          <a:p>
            <a:pPr marL="688975" lvl="1" indent="-457200">
              <a:buFont typeface="Arial" panose="020B0604020202020204" pitchFamily="34" charset="0"/>
              <a:buChar char="•"/>
            </a:pPr>
            <a:endParaRPr lang="en-US" dirty="0" smtClean="0"/>
          </a:p>
          <a:p>
            <a:pPr marL="688975" lvl="1" indent="-457200">
              <a:buFont typeface="Arial" panose="020B0604020202020204" pitchFamily="34" charset="0"/>
              <a:buChar char="•"/>
            </a:pPr>
            <a:endParaRPr lang="en-US" dirty="0" smtClean="0"/>
          </a:p>
          <a:p>
            <a:pPr marL="688975" lvl="1" indent="-45720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7" name="Content Placeholder 1"/>
          <p:cNvSpPr txBox="1">
            <a:spLocks/>
          </p:cNvSpPr>
          <p:nvPr/>
        </p:nvSpPr>
        <p:spPr>
          <a:xfrm>
            <a:off x="459364" y="1822347"/>
            <a:ext cx="5483226" cy="5295000"/>
          </a:xfrm>
          <a:prstGeom prst="rect">
            <a:avLst/>
          </a:prstGeom>
        </p:spPr>
        <p:txBody>
          <a:bodyP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smtClean="0"/>
              <a:t>Getting a Workstation</a:t>
            </a:r>
          </a:p>
          <a:p>
            <a:r>
              <a:rPr lang="en-US" sz="2800" dirty="0" smtClean="0"/>
              <a:t>Using Resources</a:t>
            </a:r>
          </a:p>
          <a:p>
            <a:r>
              <a:rPr lang="en-US" sz="2800" dirty="0" smtClean="0"/>
              <a:t>Building Cookbooks</a:t>
            </a:r>
          </a:p>
          <a:p>
            <a:r>
              <a:rPr lang="en-US" sz="2800" dirty="0" smtClean="0"/>
              <a:t>Applying multiple recipes</a:t>
            </a:r>
          </a:p>
          <a:p>
            <a:r>
              <a:rPr lang="en-US" sz="2800" dirty="0" smtClean="0"/>
              <a:t>Testing with Test Kitchen</a:t>
            </a:r>
          </a:p>
          <a:p>
            <a:r>
              <a:rPr lang="en-US" sz="2800" dirty="0" smtClean="0"/>
              <a:t>Node Attributes</a:t>
            </a:r>
          </a:p>
          <a:p>
            <a:r>
              <a:rPr lang="en-US" sz="2800" dirty="0" smtClean="0"/>
              <a:t>Templates</a:t>
            </a:r>
          </a:p>
          <a:p>
            <a:r>
              <a:rPr lang="en-US" sz="2800" dirty="0" smtClean="0"/>
              <a:t>Workstation Setup</a:t>
            </a:r>
          </a:p>
        </p:txBody>
      </p:sp>
      <p:sp>
        <p:nvSpPr>
          <p:cNvPr id="8" name="Content Placeholder 2"/>
          <p:cNvSpPr txBox="1">
            <a:spLocks/>
          </p:cNvSpPr>
          <p:nvPr/>
        </p:nvSpPr>
        <p:spPr bwMode="white">
          <a:xfrm>
            <a:off x="6175375" y="1814404"/>
            <a:ext cx="5483226" cy="5302035"/>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smtClean="0"/>
              <a:t>Connecting To Chef Server</a:t>
            </a:r>
          </a:p>
          <a:p>
            <a:r>
              <a:rPr lang="en-US" sz="2800" dirty="0" smtClean="0"/>
              <a:t>Managing Multiple Nodes</a:t>
            </a:r>
          </a:p>
          <a:p>
            <a:r>
              <a:rPr lang="en-US" sz="2800" dirty="0" smtClean="0"/>
              <a:t>Community Cookbooks</a:t>
            </a:r>
          </a:p>
          <a:p>
            <a:r>
              <a:rPr lang="en-US" sz="2800" dirty="0" smtClean="0"/>
              <a:t>Roles</a:t>
            </a:r>
          </a:p>
          <a:p>
            <a:r>
              <a:rPr lang="en-US" sz="2800" dirty="0" smtClean="0"/>
              <a:t>Search</a:t>
            </a:r>
          </a:p>
          <a:p>
            <a:r>
              <a:rPr lang="en-US" sz="2800" dirty="0" smtClean="0"/>
              <a:t>Environments</a:t>
            </a:r>
          </a:p>
          <a:p>
            <a:endParaRPr lang="en-US" sz="2800" dirty="0" smtClean="0"/>
          </a:p>
        </p:txBody>
      </p:sp>
      <p:cxnSp>
        <p:nvCxnSpPr>
          <p:cNvPr id="9" name="Straight Connector 8"/>
          <p:cNvCxnSpPr/>
          <p:nvPr/>
        </p:nvCxnSpPr>
        <p:spPr>
          <a:xfrm flipV="1">
            <a:off x="463454" y="1484271"/>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6177302" y="1490290"/>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1" name="Text Placeholder 3"/>
          <p:cNvSpPr>
            <a:spLocks noGrp="1"/>
          </p:cNvSpPr>
          <p:nvPr>
            <p:ph type="body" sz="quarter" idx="4294967295"/>
          </p:nvPr>
        </p:nvSpPr>
        <p:spPr>
          <a:xfrm>
            <a:off x="444997" y="905361"/>
            <a:ext cx="5532437" cy="627062"/>
          </a:xfrm>
          <a:prstGeom prst="rect">
            <a:avLst/>
          </a:prstGeom>
        </p:spPr>
        <p:txBody>
          <a:bodyPr/>
          <a:lstStyle/>
          <a:p>
            <a:pPr algn="ctr"/>
            <a:r>
              <a:rPr lang="en-US" dirty="0" smtClean="0"/>
              <a:t>Day 1</a:t>
            </a:r>
            <a:endParaRPr lang="en-US" dirty="0"/>
          </a:p>
        </p:txBody>
      </p:sp>
      <p:sp>
        <p:nvSpPr>
          <p:cNvPr id="12" name="Text Placeholder 4"/>
          <p:cNvSpPr>
            <a:spLocks noGrp="1"/>
          </p:cNvSpPr>
          <p:nvPr>
            <p:ph type="body" sz="quarter" idx="4294967295"/>
          </p:nvPr>
        </p:nvSpPr>
        <p:spPr>
          <a:xfrm>
            <a:off x="6153541" y="899004"/>
            <a:ext cx="5532437" cy="627062"/>
          </a:xfrm>
          <a:prstGeom prst="rect">
            <a:avLst/>
          </a:prstGeom>
        </p:spPr>
        <p:txBody>
          <a:bodyPr/>
          <a:lstStyle/>
          <a:p>
            <a:pPr algn="ctr"/>
            <a:r>
              <a:rPr lang="en-US" dirty="0" smtClean="0"/>
              <a:t>Day 2</a:t>
            </a:r>
            <a:endParaRPr lang="en-US" dirty="0"/>
          </a:p>
        </p:txBody>
      </p:sp>
    </p:spTree>
    <p:extLst>
      <p:ext uri="{BB962C8B-B14F-4D97-AF65-F5344CB8AC3E}">
        <p14:creationId xmlns:p14="http://schemas.microsoft.com/office/powerpoint/2010/main" val="696944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Chef can </a:t>
            </a:r>
            <a:r>
              <a:rPr lang="en-US" dirty="0"/>
              <a:t>automate how you build, deploy, and manage your infrastructure. Your infrastructure becomes as </a:t>
            </a:r>
            <a:r>
              <a:rPr lang="en-US" dirty="0" err="1"/>
              <a:t>versionable</a:t>
            </a:r>
            <a:r>
              <a:rPr lang="en-US" dirty="0"/>
              <a:t>, testable, and repeatable as application </a:t>
            </a:r>
            <a:r>
              <a:rPr lang="en-US" dirty="0" smtClean="0"/>
              <a:t>code enabling you to </a:t>
            </a:r>
            <a:r>
              <a:rPr lang="en-US" dirty="0"/>
              <a:t>automate the process </a:t>
            </a:r>
            <a:r>
              <a:rPr lang="en-US" dirty="0" smtClean="0"/>
              <a:t>of configuring, deploying </a:t>
            </a:r>
            <a:r>
              <a:rPr lang="en-US" dirty="0"/>
              <a:t>and </a:t>
            </a:r>
            <a:r>
              <a:rPr lang="en-US" dirty="0" smtClean="0"/>
              <a:t>scaling </a:t>
            </a:r>
            <a:r>
              <a:rPr lang="en-US" dirty="0"/>
              <a:t>servers and </a:t>
            </a:r>
            <a:r>
              <a:rPr lang="en-US" dirty="0" smtClean="0"/>
              <a:t>applications</a:t>
            </a:r>
            <a:endParaRPr lang="en-US" dirty="0"/>
          </a:p>
          <a:p>
            <a:r>
              <a:rPr lang="en-US" dirty="0"/>
              <a:t>Chef </a:t>
            </a:r>
            <a:r>
              <a:rPr lang="en-US" dirty="0" smtClean="0"/>
              <a:t>can </a:t>
            </a:r>
            <a:r>
              <a:rPr lang="en-US" dirty="0"/>
              <a:t>integrate with cloud-based platforms such as Rackspace and Amazon Elastic Compute Cloud to automatically provision and configure new </a:t>
            </a:r>
            <a:r>
              <a:rPr lang="en-US" dirty="0" smtClean="0"/>
              <a:t>machines</a:t>
            </a: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13044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a:t>Chef is a large set of tools that are able to be used on multiple platforms and in numerous configurations. We will have time to only explore some of its most fundamental pieces</a:t>
            </a:r>
            <a:r>
              <a:rPr lang="en-US" dirty="0" smtClean="0"/>
              <a:t>.</a:t>
            </a:r>
          </a:p>
          <a:p>
            <a:endParaRPr lang="en-US" dirty="0"/>
          </a:p>
          <a:p>
            <a:r>
              <a:rPr lang="en-US" dirty="0"/>
              <a:t>Learning Chef is like learning a language. You will reach fluency very fast but it will take practice until you become comfortable</a:t>
            </a:r>
            <a:r>
              <a:rPr lang="en-US" dirty="0" smtClean="0"/>
              <a:t>.</a:t>
            </a:r>
            <a:endParaRPr lang="en-US" dirty="0"/>
          </a:p>
          <a:p>
            <a:pPr algn="ctr"/>
            <a:r>
              <a:rPr lang="en-US" b="1" dirty="0"/>
              <a:t>To best way to learn Chef is to use </a:t>
            </a:r>
            <a:r>
              <a:rPr lang="en-US" b="1" dirty="0" smtClean="0"/>
              <a:t>Chef</a:t>
            </a:r>
            <a:endParaRPr lang="en-US" b="1" dirty="0"/>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Fundamentals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b="1" dirty="0" smtClean="0"/>
              <a:t>Ask Me Anything</a:t>
            </a:r>
            <a:r>
              <a:rPr lang="en-US" sz="2800" dirty="0" smtClean="0"/>
              <a:t>: All </a:t>
            </a:r>
            <a:r>
              <a:rPr lang="en-US" sz="2800" dirty="0"/>
              <a:t>of us are coming here with </a:t>
            </a:r>
            <a:r>
              <a:rPr lang="en-US" sz="2800" i="1" dirty="0"/>
              <a:t>unique </a:t>
            </a:r>
            <a:r>
              <a:rPr lang="en-US" sz="2800" dirty="0"/>
              <a:t>experiences and from </a:t>
            </a:r>
            <a:r>
              <a:rPr lang="en-US" sz="2800" i="1" dirty="0"/>
              <a:t>unique </a:t>
            </a:r>
            <a:r>
              <a:rPr lang="en-US" sz="2800" dirty="0"/>
              <a:t>teams that are using Chef in </a:t>
            </a:r>
            <a:r>
              <a:rPr lang="en-US" sz="2800" i="1" dirty="0"/>
              <a:t>unique </a:t>
            </a:r>
            <a:r>
              <a:rPr lang="en-US" sz="2800" dirty="0"/>
              <a:t>ways. It is important that we answer your questions and set you on the path to find more</a:t>
            </a:r>
            <a:r>
              <a:rPr lang="en-US" sz="2800" dirty="0" smtClean="0"/>
              <a:t>.</a:t>
            </a:r>
          </a:p>
          <a:p>
            <a:endParaRPr lang="en-US" sz="2800" dirty="0"/>
          </a:p>
          <a:p>
            <a:r>
              <a:rPr lang="en-US" sz="2800" b="1" dirty="0" smtClean="0"/>
              <a:t>Break It</a:t>
            </a:r>
            <a:r>
              <a:rPr lang="en-US" sz="2800" dirty="0" smtClean="0"/>
              <a:t>: If </a:t>
            </a:r>
            <a:r>
              <a:rPr lang="en-US" sz="2800" dirty="0"/>
              <a:t>everything works the first time go back and make some changes. Break it! It's rare that you have a safe space like this to explore. Sometimes its more important to know what something looks like when it does not work than when it does work.</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69402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In this course you will use two different architectures</a:t>
            </a:r>
          </a:p>
          <a:p>
            <a:pPr marL="914400" lvl="2" indent="-457200">
              <a:spcAft>
                <a:spcPts val="600"/>
              </a:spcAft>
              <a:buFont typeface="+mj-lt"/>
              <a:buAutoNum type="arabicPeriod"/>
            </a:pPr>
            <a:r>
              <a:rPr lang="en-US" dirty="0" smtClean="0"/>
              <a:t>Initially, you'll use a virtual workstation so you can start using Chef right away</a:t>
            </a:r>
          </a:p>
          <a:p>
            <a:pPr marL="914400" lvl="2" indent="-457200">
              <a:buFont typeface="+mj-lt"/>
              <a:buAutoNum type="arabicPeriod"/>
            </a:pPr>
            <a:r>
              <a:rPr lang="en-US" dirty="0" smtClean="0"/>
              <a:t>Later, you'll use a common production type of architecture which includes a Chef Server</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198825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12322</TotalTime>
  <Words>1108</Words>
  <Application>Microsoft Office PowerPoint</Application>
  <PresentationFormat>Widescreen</PresentationFormat>
  <Paragraphs>159</Paragraphs>
  <Slides>17</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Courier New</vt:lpstr>
      <vt:lpstr>Gill Sans MT</vt:lpstr>
      <vt:lpstr>Inconsolata</vt:lpstr>
      <vt:lpstr>Wingdings</vt:lpstr>
      <vt:lpstr>ChefDk3.2Template</vt:lpstr>
      <vt:lpstr>Chef Fundamentals</vt:lpstr>
      <vt:lpstr>Introduce Yourselves</vt:lpstr>
      <vt:lpstr>Expectations</vt:lpstr>
      <vt:lpstr>Course Objectives</vt:lpstr>
      <vt:lpstr>Agenda</vt:lpstr>
      <vt:lpstr>Chef</vt:lpstr>
      <vt:lpstr>Chef</vt:lpstr>
      <vt:lpstr>Chef Fundamentals</vt:lpstr>
      <vt:lpstr>Chef Lab System Architecture</vt:lpstr>
      <vt:lpstr>Chef Lab System Architecture</vt:lpstr>
      <vt:lpstr>Chef Lab System Architecture</vt:lpstr>
      <vt:lpstr>Getting a Workstation</vt:lpstr>
      <vt:lpstr>SSH Into the Remote Workstation</vt:lpstr>
      <vt:lpstr>SSH Into the Remote Workstation</vt:lpstr>
      <vt:lpstr>Getting a Workstation</vt:lpstr>
      <vt:lpstr>PowerPoint Presentation</vt:lpstr>
      <vt:lpstr>Chef Lab System Architecture</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1512</cp:revision>
  <cp:lastPrinted>2015-02-07T23:49:10Z</cp:lastPrinted>
  <dcterms:created xsi:type="dcterms:W3CDTF">2012-09-13T17:36:07Z</dcterms:created>
  <dcterms:modified xsi:type="dcterms:W3CDTF">2015-08-03T20:07:13Z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